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3" d="100"/>
          <a:sy n="83" d="100"/>
        </p:scale>
        <p:origin x="5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2A4F0-513B-4B2C-AA83-BD69FB44B14D}" type="datetimeFigureOut">
              <a:rPr lang="en-US" smtClean="0"/>
              <a:t>7/2/2022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12225-03D4-4E87-AF33-0F6BEFD507A6}" type="slidenum">
              <a:rPr lang="en-US" smtClean="0"/>
              <a:t>‹#›</a:t>
            </a:fld>
            <a:endParaRPr lang="en-US"/>
          </a:p>
        </p:txBody>
      </p:sp>
    </p:spTree>
    <p:extLst>
      <p:ext uri="{BB962C8B-B14F-4D97-AF65-F5344CB8AC3E}">
        <p14:creationId xmlns:p14="http://schemas.microsoft.com/office/powerpoint/2010/main" val="3652868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89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98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56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240603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259162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685793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20607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88143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24302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66012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4426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56494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4250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33678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03562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39286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5637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27914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9007857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243105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B1A2DD-1B28-4677-AD1F-7E42F6ED2A30}" type="datetimeFigureOut">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881505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B1A2DD-1B28-4677-AD1F-7E42F6ED2A30}" type="datetimeFigureOut">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1182865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B1A2DD-1B28-4677-AD1F-7E42F6ED2A30}" type="datetimeFigureOut">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302584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B1A2DD-1B28-4677-AD1F-7E42F6ED2A30}" type="datetimeFigureOut">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288555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A2DD-1B28-4677-AD1F-7E42F6ED2A30}" type="datetimeFigureOut">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09120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CB1A2DD-1B28-4677-AD1F-7E42F6ED2A30}" type="datetimeFigureOut">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32226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CB1A2DD-1B28-4677-AD1F-7E42F6ED2A30}" type="datetimeFigureOut">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A6D615-15DB-4BCF-961B-0BE1B7895F71}" type="slidenum">
              <a:rPr lang="en-US" smtClean="0"/>
              <a:t>‹#›</a:t>
            </a:fld>
            <a:endParaRPr lang="en-US"/>
          </a:p>
        </p:txBody>
      </p:sp>
    </p:spTree>
    <p:extLst>
      <p:ext uri="{BB962C8B-B14F-4D97-AF65-F5344CB8AC3E}">
        <p14:creationId xmlns:p14="http://schemas.microsoft.com/office/powerpoint/2010/main" val="1811612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1A2DD-1B28-4677-AD1F-7E42F6ED2A30}" type="datetimeFigureOut">
              <a:rPr lang="en-US" smtClean="0"/>
              <a:t>7/2/2022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A6D615-15DB-4BCF-961B-0BE1B7895F71}" type="slidenum">
              <a:rPr lang="en-US" smtClean="0"/>
              <a:t>‹#›</a:t>
            </a:fld>
            <a:endParaRPr lang="en-US"/>
          </a:p>
        </p:txBody>
      </p:sp>
    </p:spTree>
    <p:extLst>
      <p:ext uri="{BB962C8B-B14F-4D97-AF65-F5344CB8AC3E}">
        <p14:creationId xmlns:p14="http://schemas.microsoft.com/office/powerpoint/2010/main" val="2333335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174980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192652"/>
            <a:ext cx="2514600"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schemeClr val="bg1"/>
                </a:solidFill>
                <a:effectLst/>
                <a:uLnTx/>
                <a:uFillTx/>
                <a:latin typeface="Abadi"/>
                <a:ea typeface="SF Pro" pitchFamily="2" charset="0"/>
                <a:cs typeface="SF Pro" pitchFamily="2" charset="0"/>
              </a:rPr>
              <a:t>Mojtaba</a:t>
            </a:r>
            <a:r>
              <a:rPr kumimoji="0" lang="en-US" sz="1800" b="0" i="0" u="none" strike="noStrike" kern="1200" cap="none" spc="0" normalizeH="0" baseline="0" noProof="0" dirty="0" smtClean="0">
                <a:ln>
                  <a:noFill/>
                </a:ln>
                <a:solidFill>
                  <a:schemeClr val="bg1"/>
                </a:solidFill>
                <a:effectLst/>
                <a:uLnTx/>
                <a:uFillTx/>
                <a:latin typeface="Abadi"/>
                <a:ea typeface="SF Pro" pitchFamily="2" charset="0"/>
                <a:cs typeface="SF Pro" pitchFamily="2" charset="0"/>
              </a:rPr>
              <a:t> </a:t>
            </a:r>
            <a:r>
              <a:rPr kumimoji="0" lang="en-US" sz="1800" b="0" i="0" u="none" strike="noStrike" kern="1200" cap="none" spc="0" normalizeH="0" baseline="0" noProof="0" dirty="0" err="1" smtClean="0">
                <a:ln>
                  <a:noFill/>
                </a:ln>
                <a:solidFill>
                  <a:schemeClr val="bg1"/>
                </a:solidFill>
                <a:effectLst/>
                <a:uLnTx/>
                <a:uFillTx/>
                <a:latin typeface="Abadi"/>
                <a:ea typeface="SF Pro" pitchFamily="2" charset="0"/>
                <a:cs typeface="SF Pro" pitchFamily="2" charset="0"/>
              </a:rPr>
              <a:t>Tavousi</a:t>
            </a:r>
            <a:endParaRPr kumimoji="0" lang="en-US" sz="1800" b="0" i="0" u="none" strike="noStrike" kern="1200" cap="none" spc="0" normalizeH="0" baseline="0" noProof="0" dirty="0">
              <a:ln>
                <a:noFill/>
              </a:ln>
              <a:solidFill>
                <a:schemeClr val="bg1"/>
              </a:solidFill>
              <a:effectLst/>
              <a:uLnTx/>
              <a:uFillTx/>
              <a:latin typeface="Abadi"/>
              <a:ea typeface="SF Pro" pitchFamily="2" charset="0"/>
              <a:cs typeface="SF Pr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badi" panose="020B0604020104020204" pitchFamily="34" charset="0"/>
                <a:ea typeface="SF Pro" pitchFamily="2" charset="0"/>
                <a:cs typeface="SF Pro" pitchFamily="2" charset="0"/>
              </a:rPr>
              <a:t>2</a:t>
            </a:r>
            <a:r>
              <a:rPr kumimoji="0" lang="en-US" sz="1800" b="0" i="0" u="none" strike="noStrike" kern="1200" cap="none" spc="0" normalizeH="0" baseline="30000" noProof="0" dirty="0">
                <a:ln>
                  <a:noFill/>
                </a:ln>
                <a:solidFill>
                  <a:schemeClr val="bg1"/>
                </a:solidFill>
                <a:effectLst/>
                <a:uLnTx/>
                <a:uFillTx/>
                <a:latin typeface="Abadi" panose="020B0604020104020204" pitchFamily="34" charset="0"/>
                <a:ea typeface="SF Pro" pitchFamily="2" charset="0"/>
                <a:cs typeface="SF Pro" pitchFamily="2" charset="0"/>
              </a:rPr>
              <a:t>nd</a:t>
            </a:r>
            <a:r>
              <a:rPr kumimoji="0" lang="en-US" sz="1800" b="0" i="0" u="none" strike="noStrike" kern="1200" cap="none" spc="0" normalizeH="0" baseline="0" noProof="0" dirty="0">
                <a:ln>
                  <a:noFill/>
                </a:ln>
                <a:solidFill>
                  <a:schemeClr val="bg1"/>
                </a:solidFill>
                <a:effectLst/>
                <a:uLnTx/>
                <a:uFillTx/>
                <a:latin typeface="Abadi" panose="020B0604020104020204" pitchFamily="34" charset="0"/>
                <a:ea typeface="SF Pro" pitchFamily="2" charset="0"/>
                <a:cs typeface="SF Pro" pitchFamily="2" charset="0"/>
              </a:rPr>
              <a:t> </a:t>
            </a:r>
            <a:r>
              <a:rPr kumimoji="0" lang="en-US" sz="1800" b="0" i="0" u="none" strike="noStrike" kern="1200" cap="none" spc="0" normalizeH="0" baseline="0" noProof="0" dirty="0" smtClean="0">
                <a:ln>
                  <a:noFill/>
                </a:ln>
                <a:solidFill>
                  <a:schemeClr val="bg1"/>
                </a:solidFill>
                <a:effectLst/>
                <a:uLnTx/>
                <a:uFillTx/>
                <a:latin typeface="Abadi" panose="020B0604020104020204" pitchFamily="34" charset="0"/>
                <a:ea typeface="SF Pro" pitchFamily="2" charset="0"/>
                <a:cs typeface="SF Pro" pitchFamily="2" charset="0"/>
              </a:rPr>
              <a:t>Jul 2022</a:t>
            </a:r>
            <a:endParaRPr kumimoji="0" lang="en-US" sz="1800" b="0" i="0" u="none" strike="noStrike" kern="1200" cap="none" spc="0" normalizeH="0" baseline="0" noProof="0" dirty="0">
              <a:ln>
                <a:noFill/>
              </a:ln>
              <a:solidFill>
                <a:schemeClr val="bg1"/>
              </a:solidFill>
              <a:effectLst/>
              <a:uLnTx/>
              <a:uFillTx/>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306629061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a:solidFill>
                  <a:srgbClr val="1C7DDB"/>
                </a:solidFill>
                <a:latin typeface="Abadi" panose="020B0604020104020204" pitchFamily="34" charset="0"/>
              </a:rPr>
              <a:t>://</a:t>
            </a:r>
            <a:r>
              <a:rPr lang="en-US" sz="2200" smtClean="0">
                <a:solidFill>
                  <a:srgbClr val="1C7DDB"/>
                </a:solidFill>
                <a:latin typeface="Abadi" panose="020B0604020104020204" pitchFamily="34" charset="0"/>
              </a:rPr>
              <a:t>github.com/tavousi/Data-Science-Capstone/blob/main/Data%20Wrangling.ipynb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966671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link to the notebook is </a:t>
            </a:r>
            <a:r>
              <a:rPr kumimoji="0" lang="en-US" sz="22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rPr>
              <a:t>https</a:t>
            </a:r>
            <a:r>
              <a:rPr kumimoji="0" lang="en-US" sz="2200" b="0" i="0" u="none" strike="noStrike" kern="1200" cap="none" spc="0" normalizeH="0" baseline="0" noProof="0">
                <a:ln>
                  <a:noFill/>
                </a:ln>
                <a:solidFill>
                  <a:srgbClr val="1C7DDB"/>
                </a:solidFill>
                <a:effectLst/>
                <a:uLnTx/>
                <a:uFillTx/>
                <a:latin typeface="Abadi" panose="020B0604020104020204" pitchFamily="34" charset="0"/>
                <a:ea typeface="+mn-ea"/>
                <a:cs typeface="+mn-cs"/>
              </a:rPr>
              <a:t>://</a:t>
            </a:r>
            <a:r>
              <a:rPr kumimoji="0" lang="en-US" sz="22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t>github.com/tavousi/Data-Science-Capstone/blob/main/EDA%20with%20Data%20Visualization.ipynb</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273796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a:solidFill>
                  <a:srgbClr val="1C7DDB"/>
                </a:solidFill>
                <a:latin typeface="Abadi"/>
              </a:rPr>
              <a:t>://</a:t>
            </a:r>
            <a:r>
              <a:rPr lang="en-US" sz="2200" smtClean="0">
                <a:solidFill>
                  <a:srgbClr val="1C7DDB"/>
                </a:solidFill>
                <a:latin typeface="Abadi"/>
              </a:rPr>
              <a:t>github.com/tavousi/Data-Science-Capstone/blob/main/EDA%20with%20SQL.ipynb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462008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71008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a:solidFill>
                  <a:srgbClr val="1C7DDB"/>
                </a:solidFill>
                <a:latin typeface="Abadi" panose="020B0604020104020204" pitchFamily="34" charset="0"/>
              </a:rPr>
              <a:t>://</a:t>
            </a:r>
            <a:r>
              <a:rPr lang="en-US" sz="2200" smtClean="0">
                <a:solidFill>
                  <a:srgbClr val="1C7DDB"/>
                </a:solidFill>
                <a:latin typeface="Abadi" panose="020B0604020104020204" pitchFamily="34" charset="0"/>
              </a:rPr>
              <a:t>github.com/tavousi/Data-Science-Capstone/blob/main/app.py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Plotly Dash</a:t>
            </a:r>
          </a:p>
        </p:txBody>
      </p:sp>
    </p:spTree>
    <p:extLst>
      <p:ext uri="{BB962C8B-B14F-4D97-AF65-F5344CB8AC3E}">
        <p14:creationId xmlns:p14="http://schemas.microsoft.com/office/powerpoint/2010/main" val="3967621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a:solidFill>
                  <a:srgbClr val="1C7DDB"/>
                </a:solidFill>
                <a:latin typeface="Abadi" panose="020B0604020104020204" pitchFamily="34" charset="0"/>
              </a:rPr>
              <a:t>://</a:t>
            </a:r>
            <a:r>
              <a:rPr lang="en-US" sz="2200" smtClean="0">
                <a:solidFill>
                  <a:srgbClr val="1C7DDB"/>
                </a:solidFill>
                <a:latin typeface="Abadi" panose="020B0604020104020204" pitchFamily="34" charset="0"/>
              </a:rPr>
              <a:t>github.com/tavousi/Data-Science-Capstone/blob/main/Machine%20Learning%20Prediction.ipynb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spTree>
    <p:extLst>
      <p:ext uri="{BB962C8B-B14F-4D97-AF65-F5344CB8AC3E}">
        <p14:creationId xmlns:p14="http://schemas.microsoft.com/office/powerpoint/2010/main" val="376985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analysis results</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B49CB"/>
                </a:solidFill>
                <a:effectLst/>
                <a:uLnTx/>
                <a:uFillTx/>
                <a:latin typeface="Abadi"/>
              </a:rPr>
              <a:t>4. 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11861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714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803256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1763452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Executive Summary</a:t>
            </a:r>
          </a:p>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Introduction</a:t>
            </a:r>
          </a:p>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Methodology</a:t>
            </a:r>
          </a:p>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Results</a:t>
            </a:r>
          </a:p>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r>
              <a:rPr kumimoji="0" lang="en-US" sz="2200" b="0" i="0" u="none" strike="noStrike" kern="1200" cap="none" spc="0" normalizeH="0" baseline="0" noProof="0" dirty="0" smtClean="0">
                <a:ln>
                  <a:noFill/>
                </a:ln>
                <a:solidFill>
                  <a:srgbClr val="A5A5A5">
                    <a:lumMod val="25000"/>
                  </a:srgbClr>
                </a:solidFill>
                <a:effectLst/>
                <a:uLnTx/>
                <a:uFillTx/>
                <a:latin typeface="Abadi"/>
                <a:ea typeface="+mn-ea"/>
                <a:cs typeface="+mn-cs"/>
              </a:rPr>
              <a:t>Conclusion</a:t>
            </a: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Outline</a:t>
            </a:r>
          </a:p>
        </p:txBody>
      </p:sp>
    </p:spTree>
    <p:extLst>
      <p:ext uri="{BB962C8B-B14F-4D97-AF65-F5344CB8AC3E}">
        <p14:creationId xmlns:p14="http://schemas.microsoft.com/office/powerpoint/2010/main" val="1475447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6753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206334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881578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38531579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1847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32713078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3029315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724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7268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78349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methodologies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through API</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with Web Scraping</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Wrangling</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SQL</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Data Visualization</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Visual Analytics with Folium</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Machine Learning Prediction</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all results</a:t>
            </a:r>
            <a:endPar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in screenshots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Analytics result</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B49CB"/>
                </a:solidFill>
                <a:effectLst/>
                <a:uLnTx/>
                <a:uFillTx/>
                <a:latin typeface="Abadi"/>
              </a:rPr>
              <a:t>1. Executive </a:t>
            </a:r>
            <a:r>
              <a:rPr kumimoji="0" lang="en-US" sz="4000" b="0" i="0" u="none" strike="noStrike" kern="1200" cap="none" spc="0" normalizeH="0" baseline="0" noProof="0" dirty="0">
                <a:ln>
                  <a:noFill/>
                </a:ln>
                <a:solidFill>
                  <a:srgbClr val="0B49CB"/>
                </a:solidFill>
                <a:effectLst/>
                <a:uLnTx/>
                <a:uFillTx/>
                <a:latin typeface="Abadi"/>
              </a:rPr>
              <a:t>Summary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4369537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909815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0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1786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8891640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2436250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952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All launch sites global map markers</a:t>
            </a:r>
          </a:p>
        </p:txBody>
      </p:sp>
    </p:spTree>
    <p:extLst>
      <p:ext uri="{BB962C8B-B14F-4D97-AF65-F5344CB8AC3E}">
        <p14:creationId xmlns:p14="http://schemas.microsoft.com/office/powerpoint/2010/main" val="19961643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Markers showing launch sites with color labels</a:t>
            </a:r>
          </a:p>
        </p:txBody>
      </p:sp>
    </p:spTree>
    <p:extLst>
      <p:ext uri="{BB962C8B-B14F-4D97-AF65-F5344CB8AC3E}">
        <p14:creationId xmlns:p14="http://schemas.microsoft.com/office/powerpoint/2010/main" val="163633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distance to landmarks</a:t>
            </a:r>
          </a:p>
        </p:txBody>
      </p:sp>
    </p:spTree>
    <p:extLst>
      <p:ext uri="{BB962C8B-B14F-4D97-AF65-F5344CB8AC3E}">
        <p14:creationId xmlns:p14="http://schemas.microsoft.com/office/powerpoint/2010/main" val="601497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7193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Pie chart showing the success percentage achieved by each launch site</a:t>
            </a:r>
          </a:p>
        </p:txBody>
      </p:sp>
    </p:spTree>
    <p:extLst>
      <p:ext uri="{BB962C8B-B14F-4D97-AF65-F5344CB8AC3E}">
        <p14:creationId xmlns:p14="http://schemas.microsoft.com/office/powerpoint/2010/main" val="3893254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B49CB"/>
                </a:solidFill>
                <a:effectLst/>
                <a:uLnTx/>
                <a:uFillTx/>
                <a:latin typeface="Abadi"/>
              </a:rPr>
              <a:t>2. Introduction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Project background and context</a:t>
            </a:r>
          </a:p>
          <a:p>
            <a:pPr marL="457200" marR="0" lvl="1" indent="0" algn="just" defTabSz="914400" rtl="0" eaLnBrk="1" fontAlgn="auto" latinLnBrk="0" hangingPunct="1">
              <a:lnSpc>
                <a:spcPct val="90000"/>
              </a:lnSpc>
              <a:spcBef>
                <a:spcPts val="1400"/>
              </a:spcBef>
              <a:spcAft>
                <a:spcPts val="0"/>
              </a:spcAft>
              <a:buClrTx/>
              <a:buSzTx/>
              <a:buFont typeface="Arial"/>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Problems you want to find answers</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factors determine if the rocket will land successfully?</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interaction amongst various features that determine the success rate of a successful landing.</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operating conditions needs to be in place to ensure a successful landing program.</a:t>
            </a:r>
          </a:p>
        </p:txBody>
      </p:sp>
    </p:spTree>
    <p:extLst>
      <p:ext uri="{BB962C8B-B14F-4D97-AF65-F5344CB8AC3E}">
        <p14:creationId xmlns:p14="http://schemas.microsoft.com/office/powerpoint/2010/main" val="5771361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Pie chart showing the Launch site with the highest launch success ratio</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B49CB"/>
              </a:solidFill>
              <a:effectLst/>
              <a:uLnTx/>
              <a:uFillTx/>
              <a:latin typeface="Abadi"/>
            </a:endParaRPr>
          </a:p>
        </p:txBody>
      </p:sp>
    </p:spTree>
    <p:extLst>
      <p:ext uri="{BB962C8B-B14F-4D97-AF65-F5344CB8AC3E}">
        <p14:creationId xmlns:p14="http://schemas.microsoft.com/office/powerpoint/2010/main" val="827903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5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0297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1772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1331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Confusion Matrix</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6840649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Conclusions</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3278595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88036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727612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 typeface="Arial"/>
              <a:buNone/>
              <a:tabLst/>
              <a:defRPr/>
            </a:pPr>
            <a:r>
              <a:rPr kumimoji="0" lang="en-US" sz="8800" b="0" i="0" u="none" strike="noStrike" kern="1200" cap="none" spc="0" normalizeH="0" baseline="0" noProof="0" dirty="0">
                <a:ln>
                  <a:noFill/>
                </a:ln>
                <a:solidFill>
                  <a:srgbClr val="0B49CB"/>
                </a:solidFill>
                <a:effectLst/>
                <a:uLnTx/>
                <a:uFillTx/>
                <a:latin typeface="Abadi"/>
                <a:ea typeface="+mn-ea"/>
                <a:cs typeface="+mn-cs"/>
              </a:rPr>
              <a:t>Executive Summary</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Data collection methodology:</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Data was collected using SpaceX API and web scraping from Wikipedia. </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data wrangling</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One-hot encoding was applied to categorical features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exploratory data analysis (EDA) using visualization and SQL</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interactive visual analytics using Folium and Plotly Dash</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predictive analysis using classification models</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How to build, tune, evaluate classification models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endPar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B49CB"/>
                </a:solidFill>
                <a:effectLst/>
                <a:uLnTx/>
                <a:uFillTx/>
                <a:latin typeface="Abadi"/>
              </a:rPr>
              <a:t>3-Methodology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964235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932243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a:solidFill>
                  <a:srgbClr val="1C7DDB"/>
                </a:solidFill>
                <a:latin typeface="Abadi" panose="020B0604020104020204" pitchFamily="34" charset="0"/>
              </a:rPr>
              <a:t>://</a:t>
            </a:r>
            <a:r>
              <a:rPr lang="en-US" sz="2200" smtClean="0">
                <a:solidFill>
                  <a:srgbClr val="1C7DDB"/>
                </a:solidFill>
                <a:latin typeface="Abadi" panose="020B0604020104020204" pitchFamily="34" charset="0"/>
              </a:rPr>
              <a:t>github.com/tavousi/Data-Science-Capstone/blob/main/Data%20Collection%20API.ipynb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1545458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a:solidFill>
                  <a:srgbClr val="1C7DDB"/>
                </a:solidFill>
                <a:latin typeface="Abadi" panose="020B0604020104020204" pitchFamily="34" charset="0"/>
              </a:rPr>
              <a:t>://</a:t>
            </a:r>
            <a:r>
              <a:rPr lang="en-US" sz="2200" smtClean="0">
                <a:solidFill>
                  <a:srgbClr val="1C7DDB"/>
                </a:solidFill>
                <a:latin typeface="Abadi" panose="020B0604020104020204" pitchFamily="34" charset="0"/>
              </a:rPr>
              <a:t>github.com/tavousi/Data-Science-Capstone/blob/main/Data%20Collection%20with%20Web%20Scraping.ipynb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3213767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1674</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مجتبی طاووسی</dc:creator>
  <cp:lastModifiedBy>tavousi@gmail.com</cp:lastModifiedBy>
  <cp:revision>6</cp:revision>
  <dcterms:created xsi:type="dcterms:W3CDTF">2022-07-02T08:17:47Z</dcterms:created>
  <dcterms:modified xsi:type="dcterms:W3CDTF">2022-07-02T10:19:06Z</dcterms:modified>
</cp:coreProperties>
</file>